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6" r:id="rId4"/>
    <p:sldId id="267" r:id="rId5"/>
    <p:sldId id="274" r:id="rId6"/>
    <p:sldId id="263" r:id="rId7"/>
    <p:sldId id="264" r:id="rId8"/>
    <p:sldId id="265" r:id="rId9"/>
    <p:sldId id="260" r:id="rId10"/>
    <p:sldId id="261" r:id="rId11"/>
    <p:sldId id="262" r:id="rId12"/>
    <p:sldId id="271" r:id="rId13"/>
    <p:sldId id="272" r:id="rId14"/>
    <p:sldId id="258" r:id="rId15"/>
    <p:sldId id="259" r:id="rId16"/>
    <p:sldId id="273" r:id="rId17"/>
  </p:sldIdLst>
  <p:sldSz cx="12192000" cy="6858000"/>
  <p:notesSz cx="6858000" cy="9144000"/>
  <p:defaultTextStyle>
    <a:defPPr>
      <a:defRPr lang="en-N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 snapToGrid="0" snapToObjects="1">
      <p:cViewPr varScale="1">
        <p:scale>
          <a:sx n="134" d="100"/>
          <a:sy n="134" d="100"/>
        </p:scale>
        <p:origin x="2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95F24-6CA3-234E-AF82-29837E6871DE}" type="datetimeFigureOut">
              <a:rPr lang="en-NP" smtClean="0"/>
              <a:t>11/09/2021</a:t>
            </a:fld>
            <a:endParaRPr lang="en-N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A4439-2CB3-8743-8AC1-F8AF3C5FCA2A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63886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6E6A9-709F-5048-B119-E01EFF5EA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9B77F7-45C8-6F42-BA17-3D93B4A0C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DEFE2-0AC1-C243-9F34-535592609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61DEA-F9FA-4242-9A7E-9F1CC251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2712B-9298-B64B-8CFF-95C8C749C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247233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8D663-A356-3A48-97CB-07D503D62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45450-117B-4E4A-BC00-FF24FD833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7DD6D-A245-044B-8849-BE31BBA35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1D5EE-B78B-714C-9D77-AD299FAA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D0D27-CC83-8D4A-BF7D-E42E81AD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326041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1DDA-EB20-4B44-B37D-0C29A3E2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94712-0680-5E4B-80FD-4B06B89BF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6D5AF-3CD8-7242-B248-DDCE0C5A5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111F-6B13-694D-A721-69AD74F34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1ED8E-4C7D-1D4F-9076-3F93A2512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86696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7D89B-4FCF-BD40-8520-0F94D015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8BB0A-A2C4-0A41-BE1E-121184981F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2245C-D44F-7441-BF7C-0F8F57771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31731-54D6-154A-854C-3105FC6D0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6DD8C-E3A6-754E-85B5-348531723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B9FBE-E2B7-A64F-A090-139D22087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54556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FE533-3AE9-CF4F-82DC-CB992EF5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BFC8C-ED74-EA4F-9C3B-BD274AC66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8A4BC0-0824-5A4C-987B-2F2826AF7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EAAFE9-1681-A84A-A79E-90AA07EEA8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0263C5-D36E-C041-ADE1-84DEB0CBE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B89300-EC3C-6E4F-855B-7E934342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B66626-16D4-EF4F-A43E-C413429F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5393B-A2C6-8440-9055-04AFCC08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35009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EDC1-02AF-1A42-9016-C4465F458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2EBC3-862D-1047-9090-C2B23075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37C3DE-2733-734D-8962-A2F6C55B2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6E9F5-424B-FE4E-83CA-E6D0073A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17687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33D5CE-CDF0-F74B-97EB-C037B92AE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F1083F-FE94-A848-A6D4-769576C5A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EAE6B-D353-8D4F-8664-2B59F59C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356151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40A85-1CFB-A645-99D3-708914E59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21ED0-9391-314C-84DF-89AF98CA0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218EB-DA1D-EA4A-AA08-8D5CE73E7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9C5DD-D427-344E-83A3-A115FFC62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E6A2A-58D0-E047-918E-A776B5B5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18996-2F34-3546-B426-4C202B05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422771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830B-DA35-2A45-9345-682F7CAD6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2596DE-859B-6A43-B119-041E974AFB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4F358-B42F-BC4D-8125-F217FFD48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33A6B-8C29-4748-A41D-10497270D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F5FA7-C8B3-7044-AF1C-B9255856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6DE36-A924-6242-BEDA-1E655FD9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89217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3883-9215-BD44-B3C0-A4D0640BA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B707C-8EAF-0748-AB3C-2442A5854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ACEBD-8063-8041-A1B7-03965E4F7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0FAD8-7530-1D4E-8690-0A8A71B0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66DBB-2C95-1E46-903E-A5693BBD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413301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8910B-5183-F44E-BC2B-622651CB7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EE86C-4DF3-F64D-A13A-AFA7112A82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1572F-C64B-1548-ABD3-333EB07CD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AA490-4642-8741-AB0D-9BADD7F22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703E0-59A3-D14E-8A64-0F98B386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372254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6FDD9E-DF64-D641-A536-DC74124AC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E91C4-FCDB-4640-8872-A68B524E1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E8710-11D0-2541-B48B-D002EC8F6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12 Sep 2021</a:t>
            </a:r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5A2C5-648B-C747-AFAF-DAA7FB637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57DA1-409A-1E41-B6DC-35AFFC50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6E407-8F9E-6944-AEBC-9C4C4C7D48B6}" type="slidenum">
              <a:rPr lang="en-NP" smtClean="0"/>
              <a:t>‹#›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320712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B59AC-822E-314E-A2F8-E28119799D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b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b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b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b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b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  <a:t>Former International Professionals of Multilateral Organizations - Nepal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5178E0-D2BA-6C47-A4B5-0C050D3147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Goudy Old Style" panose="02020502050305020303" pitchFamily="18" charset="77"/>
            </a:endParaRPr>
          </a:p>
          <a:p>
            <a: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  <a:t>Impact of COVID-19 and the way forward</a:t>
            </a:r>
          </a:p>
          <a:p>
            <a:r>
              <a:rPr lang="en-US" dirty="0">
                <a:solidFill>
                  <a:schemeClr val="accent1"/>
                </a:solidFill>
                <a:latin typeface="Goudy Old Style" panose="02020502050305020303" pitchFamily="18" charset="77"/>
              </a:rPr>
              <a:t>12 </a:t>
            </a:r>
            <a: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  <a:t>September 2021</a:t>
            </a:r>
          </a:p>
        </p:txBody>
      </p:sp>
      <p:pic>
        <p:nvPicPr>
          <p:cNvPr id="7" name="Content Placeholder 3" descr="Logo, company name&#10;&#10;Description automatically generated">
            <a:extLst>
              <a:ext uri="{FF2B5EF4-FFF2-40B4-BE49-F238E27FC236}">
                <a16:creationId xmlns:a16="http://schemas.microsoft.com/office/drawing/2014/main" id="{10CBD26B-4A21-EB45-AC47-43965C14A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184" y="277897"/>
            <a:ext cx="1429108" cy="11142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4281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6776-975C-CF4E-AAFF-EC686B78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P" sz="4800">
                <a:solidFill>
                  <a:schemeClr val="accent1"/>
                </a:solidFill>
                <a:latin typeface="Goudy Old Style" panose="02020502050305020303" pitchFamily="18" charset="77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F5D63-5ACA-D34D-949A-BD5C3F23C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P" dirty="0"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  <a:t> </a:t>
            </a: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Public Health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Agriculture, Economy and Livelihood</a:t>
            </a: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Education</a:t>
            </a:r>
          </a:p>
          <a:p>
            <a:pPr>
              <a:buFont typeface="Wingdings" pitchFamily="2" charset="2"/>
              <a:buChar char="v"/>
            </a:pP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Gender Equality and Social Inclusion</a:t>
            </a:r>
          </a:p>
          <a:p>
            <a:pPr>
              <a:buFont typeface="Wingdings" pitchFamily="2" charset="2"/>
              <a:buChar char="v"/>
            </a:pP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Logistics and Operations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153AC-23CE-9D40-8C65-067FF2EA2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E6F15-8246-CF4B-95B1-00765870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2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626121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0DFD-6564-6E44-A0A5-21ED55956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P" sz="4800" dirty="0">
                <a:solidFill>
                  <a:schemeClr val="accent1"/>
                </a:solidFill>
                <a:latin typeface="Goudy Old Style" panose="02020502050305020303" pitchFamily="18" charset="77"/>
              </a:rPr>
              <a:t>Public Health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Government current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1D4CA-72AA-0448-8105-76D4D9326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  <a:t> </a:t>
            </a: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Public Health measures</a:t>
            </a:r>
          </a:p>
          <a:p>
            <a:pPr>
              <a:buFont typeface="Wingdings" pitchFamily="2" charset="2"/>
              <a:buChar char="v"/>
            </a:pP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 Periodic lock-downs</a:t>
            </a:r>
          </a:p>
          <a:p>
            <a:pPr>
              <a:buFont typeface="Wingdings" pitchFamily="2" charset="2"/>
              <a:buChar char="v"/>
            </a:pP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 Sero-prevalence survey</a:t>
            </a:r>
          </a:p>
          <a:p>
            <a:pPr>
              <a:buFont typeface="Wingdings" pitchFamily="2" charset="2"/>
              <a:buChar char="v"/>
            </a:pPr>
            <a:r>
              <a:rPr lang="en-NP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 Vaccination</a:t>
            </a:r>
          </a:p>
          <a:p>
            <a:pPr>
              <a:buFont typeface="Wingdings" pitchFamily="2" charset="2"/>
              <a:buChar char="v"/>
            </a:pP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51812-F0E8-F548-A056-E2BFD8DA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B496C-C6E5-D641-A3E8-B2B5E1304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3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46680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4D310-9B83-A544-84C6-DBFDB951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  <a:t>Public Health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NP" sz="2700" dirty="0">
                <a:solidFill>
                  <a:schemeClr val="accent1"/>
                </a:solidFill>
                <a:latin typeface="Goudy Old Style" panose="02020502050305020303" pitchFamily="18" charset="77"/>
              </a:rPr>
              <a:t>Issues and Suggestions - I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E5343-DFFF-8440-B55D-3F5E29E02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US" sz="2600" dirty="0">
                <a:solidFill>
                  <a:schemeClr val="accent1"/>
                </a:solidFill>
                <a:latin typeface="Goudy Old Style" panose="02020502050305020303" pitchFamily="18" charset="77"/>
              </a:rPr>
              <a:t>Effective measures in community surveillance, </a:t>
            </a:r>
          </a:p>
          <a:p>
            <a:pPr marL="0" indent="0">
              <a:buNone/>
            </a:pPr>
            <a:r>
              <a:rPr lang="en-US" sz="2400">
                <a:solidFill>
                  <a:schemeClr val="accent1"/>
                </a:solidFill>
                <a:latin typeface="Goudy Old Style" panose="02020502050305020303" pitchFamily="18" charset="77"/>
              </a:rPr>
              <a:t>	 </a:t>
            </a: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3Ts, following 3Ws, avoiding 3Cs  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>
                <a:solidFill>
                  <a:schemeClr val="accent1"/>
                </a:solidFill>
                <a:latin typeface="Goudy Old Style" panose="02020502050305020303" pitchFamily="18" charset="77"/>
              </a:rPr>
              <a:t>Holding centers in border areas 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>
                <a:solidFill>
                  <a:schemeClr val="accent1"/>
                </a:solidFill>
                <a:latin typeface="Goudy Old Style" panose="02020502050305020303" pitchFamily="18" charset="77"/>
              </a:rPr>
              <a:t>Safe vaccination sites 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>
                <a:solidFill>
                  <a:schemeClr val="accent1"/>
                </a:solidFill>
                <a:latin typeface="Goudy Old Style" panose="02020502050305020303" pitchFamily="18" charset="77"/>
              </a:rPr>
              <a:t>Close monitoring on Covid-19 behavior   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>
                <a:solidFill>
                  <a:schemeClr val="accent1"/>
                </a:solidFill>
                <a:latin typeface="Goudy Old Style" panose="02020502050305020303" pitchFamily="18" charset="77"/>
              </a:rPr>
              <a:t>Research </a:t>
            </a:r>
          </a:p>
          <a:p>
            <a:pPr>
              <a:buFont typeface="Wingdings" pitchFamily="2" charset="2"/>
              <a:buChar char="v"/>
            </a:pP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marL="0" indent="0">
              <a:buNone/>
            </a:pP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71444-7FB1-004F-ABCD-3DACF5B5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B0C7-36A1-2841-8802-CE082EBB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4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54601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4D310-9B83-A544-84C6-DBFDB951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  <a:t>Public Health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NP" sz="2700" dirty="0">
                <a:solidFill>
                  <a:schemeClr val="accent1"/>
                </a:solidFill>
                <a:latin typeface="Goudy Old Style" panose="02020502050305020303" pitchFamily="18" charset="77"/>
              </a:rPr>
              <a:t>Issues and Suggestions - II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E5343-DFFF-8440-B55D-3F5E29E02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8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Effective inter-sectoral coordination 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Stakeholder engagement  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Media support to prevent myths 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Enhancing public-private partnership   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Update data information nationwide </a:t>
            </a: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marL="0" indent="0">
              <a:buNone/>
            </a:pP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71444-7FB1-004F-ABCD-3DACF5B5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B0C7-36A1-2841-8802-CE082EBB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5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72648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B6220-F8C5-C54D-A671-E21652BD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n-NP" sz="5300" dirty="0">
                <a:solidFill>
                  <a:schemeClr val="accent1"/>
                </a:solidFill>
                <a:latin typeface="Goudy Old Style" panose="02020502050305020303" pitchFamily="18" charset="77"/>
              </a:rPr>
              <a:t>Agriculture, Economy and Livelihood </a:t>
            </a:r>
            <a: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  <a:t>–</a:t>
            </a:r>
            <a:br>
              <a:rPr lang="en-NP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NP" sz="2700" dirty="0">
                <a:solidFill>
                  <a:schemeClr val="accent1"/>
                </a:solidFill>
                <a:latin typeface="Goudy Old Style" panose="02020502050305020303" pitchFamily="18" charset="77"/>
              </a:rPr>
              <a:t>Assessment of Likely Impact</a:t>
            </a:r>
            <a:br>
              <a:rPr lang="en-NP" sz="2800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endParaRPr lang="en-NP" sz="28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974B0-2CD3-4446-A5BE-9623ED29A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marL="0" lvl="0" indent="0">
              <a:buNone/>
            </a:pPr>
            <a:endParaRPr lang="en-US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Outlook for economic sectors/employment</a:t>
            </a: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Surveys on impacts on business, food security, jobs</a:t>
            </a:r>
          </a:p>
          <a:p>
            <a:pPr marL="0" lvl="0" indent="0">
              <a:buNone/>
            </a:pPr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F8337-0CAB-2648-871E-09E5481EC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3988B-7ECF-8449-98BF-5762EDF2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6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784959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B9D2-4EFD-E248-B435-FC9DEA02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Goudy Old Style" panose="02020502050305020303" pitchFamily="18" charset="77"/>
              </a:rPr>
              <a:t>Agriculture, Economy and Livelihood </a:t>
            </a:r>
            <a:r>
              <a:rPr lang="en-US" dirty="0">
                <a:solidFill>
                  <a:schemeClr val="accent1"/>
                </a:solidFill>
                <a:latin typeface="Goudy Old Style" panose="02020502050305020303" pitchFamily="18" charset="77"/>
              </a:rPr>
              <a:t>- </a:t>
            </a:r>
            <a:br>
              <a:rPr lang="en-US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Government response measures</a:t>
            </a: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AD409-5636-CF45-BCD9-90FE00349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</a:t>
            </a: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Recovery/Growth Oriented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Re-financing facility/concessional loans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Start-up supports – funds/capital grants/cheap loans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Loan deferment/tax waivers </a:t>
            </a:r>
            <a:r>
              <a:rPr lang="en-US" sz="2000" dirty="0" err="1">
                <a:solidFill>
                  <a:schemeClr val="accent1"/>
                </a:solidFill>
                <a:latin typeface="Goudy Old Style" panose="02020502050305020303" pitchFamily="18" charset="77"/>
              </a:rPr>
              <a:t>etc</a:t>
            </a: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to business/industry</a:t>
            </a:r>
          </a:p>
          <a:p>
            <a:pPr marL="457200" lvl="1" indent="0">
              <a:buNone/>
            </a:pPr>
            <a:endParaRPr lang="en-NP" sz="20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Social protection oriented</a:t>
            </a: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Expanded PM Employment Programme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Job programmes for returnees, graduates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Interest/loan reliefs to retain workers during lockdown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Food relief/food for work/discount shops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Subsidy on transport of perishable foods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Fund/loan lease farms/barren lands for returned/others</a:t>
            </a:r>
            <a:endParaRPr lang="en-NP" sz="20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endParaRPr lang="en-NP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DDFE1-321F-1D41-B8DB-A5640983A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66D2A-DB0B-5246-8988-E56EE2D8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7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24290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451A6-F5EC-EB49-9E9E-3CF325613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>
                <a:solidFill>
                  <a:schemeClr val="accent1"/>
                </a:solidFill>
                <a:latin typeface="Goudy Old Style" panose="02020502050305020303" pitchFamily="18" charset="77"/>
              </a:rPr>
              <a:t>Agriculture, Economy and Livelihood</a:t>
            </a:r>
            <a:br>
              <a:rPr lang="en-US" dirty="0">
                <a:solidFill>
                  <a:schemeClr val="accent1"/>
                </a:solidFill>
                <a:latin typeface="Goudy Old Style" panose="02020502050305020303" pitchFamily="18" charset="77"/>
              </a:rPr>
            </a:b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Issues /Suggestions</a:t>
            </a:r>
            <a:endParaRPr lang="en-NP" sz="240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D8D9-E7EF-A646-8832-99EEB6B3D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Response Package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Orientation/balance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Utilization/effectiveness</a:t>
            </a: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Surveys in 2020; absence of impact assessment</a:t>
            </a:r>
            <a:endParaRPr lang="en-NP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 Challenge #1 – effective social protection responses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Improving on targeting, delivery and transparency</a:t>
            </a:r>
            <a:endParaRPr lang="en-NP" sz="20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Building local government capacity</a:t>
            </a:r>
            <a:endParaRPr lang="en-NP" sz="20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7D3B8-90DD-A549-8310-50F03FA5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0F2E6-4E76-194B-A730-B711177A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8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206064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FE409-EEBA-FF4F-92DC-F09F328E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P" sz="4800">
                <a:solidFill>
                  <a:schemeClr val="accent1"/>
                </a:solidFill>
                <a:latin typeface="Goudy Old Style" panose="02020502050305020303" pitchFamily="18" charset="77"/>
              </a:rPr>
              <a:t>Education -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F60CA-FD75-2543-BC82-7FB43BEAB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The schools were closed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Severely affected the learning of children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Government encouraged TV and radio system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Access and continuity was an issue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Digital divide between Public and private schools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Govt developed Education Contingency Plan</a:t>
            </a:r>
            <a:endParaRPr lang="en-NP" sz="240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51266-B099-3643-A121-A943CE41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16DB4-3E3C-A54E-9AED-5C81FD38B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9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86047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7F41E-AD15-CA4E-815E-7EE6E79BE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P" sz="4800">
                <a:solidFill>
                  <a:schemeClr val="accent1"/>
                </a:solidFill>
                <a:latin typeface="Goudy Old Style" panose="02020502050305020303" pitchFamily="18" charset="77"/>
              </a:rPr>
              <a:t>Education - Impact on Children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3EAAC-508C-A144-BB39-3D4D84FEE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Mental Health of Children and Adolescent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Children with special needs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Increased Poverty and high drop out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Increased gender inequality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Exploitation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Examinations delayed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Board exam result questioned</a:t>
            </a:r>
            <a:endParaRPr lang="en-NP" sz="240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6864D-897A-1241-9285-90413AD1A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E2BA9-37FD-374D-95FC-C03F150A7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10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2238750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10632-469A-F747-840B-3B365678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P" sz="4800">
                <a:solidFill>
                  <a:schemeClr val="accent1"/>
                </a:solidFill>
                <a:latin typeface="Goudy Old Style" panose="02020502050305020303" pitchFamily="18" charset="77"/>
              </a:rPr>
              <a:t>Education - Lessons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F0ABD-55BD-124D-BE58-B804C8DB6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2400" dirty="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More innovative approach of teaching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Quick learning by teachers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Alternate system of teaching for the teachers and students alike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Requirements of internet and TV expansion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Realization of impact of Decentralization in Education</a:t>
            </a:r>
            <a:endParaRPr lang="en-NP" sz="2400">
              <a:solidFill>
                <a:schemeClr val="accent1"/>
              </a:solidFill>
              <a:latin typeface="Goudy Old Style" panose="02020502050305020303" pitchFamily="18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4FC7C-495F-154C-A43A-A1D81160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A0110-DF0E-DB41-9722-CF8B518E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11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699072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1245477"/>
            <a:ext cx="662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endParaRPr lang="en-US" sz="2400" dirty="0">
              <a:solidFill>
                <a:schemeClr val="accent1"/>
              </a:solidFill>
              <a:latin typeface="Goudy Old Style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400" dirty="0">
              <a:solidFill>
                <a:schemeClr val="accent1"/>
              </a:solidFill>
              <a:latin typeface="Goudy Old Style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itchFamily="18" charset="0"/>
              </a:rPr>
              <a:t>Women and men affected differently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itchFamily="18" charset="0"/>
              </a:rPr>
              <a:t> Staggering Global Economy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itchFamily="18" charset="0"/>
              </a:rPr>
              <a:t> Existing inequality exacerbated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itchFamily="18" charset="0"/>
              </a:rPr>
              <a:t> Loss of livelihood leading to starvation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itchFamily="18" charset="0"/>
              </a:rPr>
              <a:t> Mental health affected adversely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itchFamily="18" charset="0"/>
              </a:rPr>
              <a:t> Violence and suicide on the rise</a:t>
            </a:r>
            <a:endParaRPr lang="en-GB" sz="2400" dirty="0">
              <a:solidFill>
                <a:schemeClr val="accent1"/>
              </a:solidFill>
              <a:latin typeface="Goudy Old Style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1"/>
                </a:solidFill>
                <a:latin typeface="Goudy Old Style" pitchFamily="18" charset="0"/>
              </a:rPr>
              <a:t> Unpaid care economy</a:t>
            </a:r>
            <a:endParaRPr lang="en-US" sz="2400" dirty="0">
              <a:solidFill>
                <a:schemeClr val="accent1"/>
              </a:solidFill>
              <a:latin typeface="Goudy Old Style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US" sz="2400" dirty="0">
              <a:latin typeface="Goudy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2566" y="498442"/>
            <a:ext cx="92044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Gender Equality and Social Inclusion</a:t>
            </a:r>
            <a:r>
              <a:rPr lang="en-GB" sz="4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 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Challenges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705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81400" y="1771472"/>
            <a:ext cx="6629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endParaRPr lang="en-GB" sz="2400" dirty="0">
              <a:latin typeface="Goudy Old Style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en-GB" sz="2400" dirty="0">
              <a:latin typeface="Goudy Old Style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1"/>
                </a:solidFill>
                <a:latin typeface="Goudy Old Style" pitchFamily="18" charset="0"/>
              </a:rPr>
              <a:t>Mapping human vulnerabilities</a:t>
            </a:r>
          </a:p>
          <a:p>
            <a:pPr marL="342900" indent="-342900">
              <a:buFont typeface="Wingdings" pitchFamily="2" charset="2"/>
              <a:buChar char="v"/>
            </a:pPr>
            <a:endParaRPr lang="en-GB" sz="2400" dirty="0">
              <a:solidFill>
                <a:schemeClr val="accent1"/>
              </a:solidFill>
              <a:latin typeface="Goudy Old Style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GB" sz="2400" dirty="0">
                <a:solidFill>
                  <a:schemeClr val="accent1"/>
                </a:solidFill>
                <a:latin typeface="Goudy Old Style" pitchFamily="18" charset="0"/>
              </a:rPr>
              <a:t>GESI consideration in pandemic response</a:t>
            </a:r>
            <a:endParaRPr lang="en-US" sz="2400" dirty="0">
              <a:solidFill>
                <a:schemeClr val="accent1"/>
              </a:solidFill>
              <a:latin typeface="Goudy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5304" y="477422"/>
            <a:ext cx="8910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Gender Equality and Social Inclusion</a:t>
            </a:r>
            <a:r>
              <a:rPr lang="en-GB" sz="4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 </a:t>
            </a: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Recommendations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3900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E78B3-4097-0A4F-8737-44651A50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NP" sz="4800">
                <a:solidFill>
                  <a:schemeClr val="accent1"/>
                </a:solidFill>
                <a:latin typeface="Goudy Old Style" panose="02020502050305020303" pitchFamily="18" charset="77"/>
              </a:rPr>
              <a:t>Logistics and Operations Management - </a:t>
            </a: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B497A-1F3E-E047-B0E3-54E9A6C6B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NP" sz="2400">
              <a:solidFill>
                <a:schemeClr val="accent1"/>
              </a:solidFill>
              <a:latin typeface="Goudy Old Style" panose="02020502050305020303" pitchFamily="18" charset="77"/>
            </a:endParaRP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Family Level – normal needs, medicines, kits, exposure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Community Level – Uniform message, tracking, counselling, leadership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Institutional Level – Unified policy, do/don’t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National Level – Accurate information, message, leaership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Lockdown – quarantine/Isolation management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Vaccination – Procurement, Storage, distribution, management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Policy vs Interventions – National Policy, appropriate intervention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57361-2D7D-D942-ABE9-C01E4783A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D4FE5-33B6-2A47-B877-E15BB7A9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14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1674621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18BB2-9530-864B-85A3-29CE642F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NP" sz="4800">
                <a:solidFill>
                  <a:schemeClr val="accent1"/>
                </a:solidFill>
                <a:latin typeface="Goudy Old Style" panose="02020502050305020303" pitchFamily="18" charset="77"/>
              </a:rPr>
              <a:t>Logistics and Operations Management - </a:t>
            </a: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49431-C1D1-134B-8447-1C7650016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P"/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Neighborhood community volunteer support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Accurate and Timely messaging; avoidance of misinformtion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Isolation centers – border and airport - use of army and armed police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Dedicated hospital at each provincial capital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accent1"/>
                </a:solidFill>
                <a:latin typeface="Goudy Old Style" panose="02020502050305020303" pitchFamily="18" charset="77"/>
              </a:rPr>
              <a:t> T</a:t>
            </a: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ransparent procurement process – web based</a:t>
            </a:r>
          </a:p>
          <a:p>
            <a:pPr>
              <a:buFont typeface="Wingdings" pitchFamily="2" charset="2"/>
              <a:buChar char="v"/>
            </a:pPr>
            <a:r>
              <a:rPr lang="en-NP" sz="2400">
                <a:solidFill>
                  <a:schemeClr val="accent1"/>
                </a:solidFill>
                <a:latin typeface="Goudy Old Style" panose="02020502050305020303" pitchFamily="18" charset="77"/>
              </a:rPr>
              <a:t> Engage private sector for vaccination </a:t>
            </a:r>
          </a:p>
          <a:p>
            <a:pPr marL="0" indent="0">
              <a:buNone/>
            </a:pPr>
            <a:endParaRPr lang="en-NP"/>
          </a:p>
          <a:p>
            <a:endParaRPr lang="en-N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8FF4-9D2F-5241-A617-644E7562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FIPMO Webinar on Impact of Covid-19 and the Way Forward   12 September 2021</a:t>
            </a:r>
            <a:endParaRPr lang="en-N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0E43B-F155-A444-8D41-8083236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E407-8F9E-6944-AEBC-9C4C4C7D48B6}" type="slidenum">
              <a:rPr lang="en-NP" smtClean="0"/>
              <a:t>15</a:t>
            </a:fld>
            <a:endParaRPr lang="en-NP"/>
          </a:p>
        </p:txBody>
      </p:sp>
    </p:spTree>
    <p:extLst>
      <p:ext uri="{BB962C8B-B14F-4D97-AF65-F5344CB8AC3E}">
        <p14:creationId xmlns:p14="http://schemas.microsoft.com/office/powerpoint/2010/main" val="950883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05304" y="477422"/>
            <a:ext cx="89101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Thank You</a:t>
            </a:r>
          </a:p>
          <a:p>
            <a:pPr algn="ctr"/>
            <a:endParaRPr lang="en-GB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  <a:p>
            <a:pPr algn="ctr"/>
            <a:endParaRPr lang="en-GB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  <a:p>
            <a:pPr algn="ctr"/>
            <a:endParaRPr lang="en-GB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  <a:p>
            <a:pPr algn="ctr"/>
            <a:endParaRPr lang="en-GB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  <a:p>
            <a:pPr algn="ctr"/>
            <a:r>
              <a:rPr lang="en-GB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77"/>
              </a:rPr>
              <a:t>Discussion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anose="020205020503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5378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779</Words>
  <Application>Microsoft Macintosh PowerPoint</Application>
  <PresentationFormat>Widescreen</PresentationFormat>
  <Paragraphs>148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Goudy Old Style</vt:lpstr>
      <vt:lpstr>Wingdings</vt:lpstr>
      <vt:lpstr>Office Theme</vt:lpstr>
      <vt:lpstr>      Former International Professionals of Multilateral Organizations - Nepal </vt:lpstr>
      <vt:lpstr>AGENDA</vt:lpstr>
      <vt:lpstr>Public Health Government current response</vt:lpstr>
      <vt:lpstr>Public Health Issues and Suggestions - I </vt:lpstr>
      <vt:lpstr>Public Health Issues and Suggestions - II </vt:lpstr>
      <vt:lpstr>Agriculture, Economy and Livelihood – Assessment of Likely Impact </vt:lpstr>
      <vt:lpstr>Agriculture, Economy and Livelihood -  Government response measures</vt:lpstr>
      <vt:lpstr>Agriculture, Economy and Livelihood Issues /Suggestions</vt:lpstr>
      <vt:lpstr>Education - General</vt:lpstr>
      <vt:lpstr>Education - Impact on Children</vt:lpstr>
      <vt:lpstr>Education - Lessons Learnt</vt:lpstr>
      <vt:lpstr>PowerPoint Presentation</vt:lpstr>
      <vt:lpstr>PowerPoint Presentation</vt:lpstr>
      <vt:lpstr>Logistics and Operations Management - Issues</vt:lpstr>
      <vt:lpstr>Logistics and Operations Management -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FIPMO  </dc:title>
  <dc:creator>Suresh Sharma</dc:creator>
  <cp:lastModifiedBy>Suresh Sharma</cp:lastModifiedBy>
  <cp:revision>22</cp:revision>
  <dcterms:created xsi:type="dcterms:W3CDTF">2021-08-12T12:10:53Z</dcterms:created>
  <dcterms:modified xsi:type="dcterms:W3CDTF">2021-09-11T11:50:43Z</dcterms:modified>
</cp:coreProperties>
</file>